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6" r:id="rId2"/>
    <p:sldId id="279" r:id="rId3"/>
    <p:sldId id="331" r:id="rId4"/>
    <p:sldId id="284" r:id="rId5"/>
    <p:sldId id="319" r:id="rId6"/>
    <p:sldId id="320" r:id="rId7"/>
    <p:sldId id="321" r:id="rId8"/>
    <p:sldId id="322" r:id="rId9"/>
    <p:sldId id="323" r:id="rId10"/>
    <p:sldId id="324" r:id="rId11"/>
    <p:sldId id="318" r:id="rId12"/>
    <p:sldId id="330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3/Consume%20CDS%20by%20Analytics%20using%20concept%20of%20VDM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10" Type="http://schemas.openxmlformats.org/officeDocument/2006/relationships/image" Target="../media/image4.png"/><Relationship Id="rId4" Type="http://schemas.openxmlformats.org/officeDocument/2006/relationships/image" Target="../media/image22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2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06039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ero Scree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2" t="12561" r="10151" b="12984"/>
          <a:stretch/>
        </p:blipFill>
        <p:spPr bwMode="auto">
          <a:xfrm>
            <a:off x="7534572" y="2647275"/>
            <a:ext cx="3605670" cy="33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by Analytical Tools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8705" y="889338"/>
            <a:ext cx="11314339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Use Case: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end user should be able to slice and dice the data and also be able to arrange the columns and rows based on their need in an analytic report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649" y="4325034"/>
            <a:ext cx="5974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enton Sans"/>
                <a:hlinkClick r:id="rId4"/>
              </a:rPr>
              <a:t>Consume CDS by Analytics using VDM Concept</a:t>
            </a:r>
            <a:endParaRPr lang="en-US" sz="2000" dirty="0">
              <a:latin typeface="Benton San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79649" y="3573016"/>
            <a:ext cx="55427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201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Comparison Between CDS v/s DDIC </a:t>
            </a:r>
            <a:r>
              <a:rPr lang="en-US" sz="1800" dirty="0" smtClean="0">
                <a:solidFill>
                  <a:schemeClr val="bg1"/>
                </a:solidFill>
              </a:rPr>
              <a:t>View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Making </a:t>
            </a:r>
            <a:r>
              <a:rPr lang="en-US" sz="1800" dirty="0">
                <a:solidFill>
                  <a:schemeClr val="bg1"/>
                </a:solidFill>
              </a:rPr>
              <a:t>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by Analytical tools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Comparison of CDS v/s DDIC Views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7D674812-5496-48E2-97C8-55A836284D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861" y="908720"/>
          <a:ext cx="10571103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856">
                  <a:extLst>
                    <a:ext uri="{9D8B030D-6E8A-4147-A177-3AD203B41FA5}">
                      <a16:colId xmlns="" xmlns:a16="http://schemas.microsoft.com/office/drawing/2014/main" val="607046596"/>
                    </a:ext>
                  </a:extLst>
                </a:gridCol>
                <a:gridCol w="2786958">
                  <a:extLst>
                    <a:ext uri="{9D8B030D-6E8A-4147-A177-3AD203B41FA5}">
                      <a16:colId xmlns="" xmlns:a16="http://schemas.microsoft.com/office/drawing/2014/main" val="3443642035"/>
                    </a:ext>
                  </a:extLst>
                </a:gridCol>
                <a:gridCol w="2587289">
                  <a:extLst>
                    <a:ext uri="{9D8B030D-6E8A-4147-A177-3AD203B41FA5}">
                      <a16:colId xmlns="" xmlns:a16="http://schemas.microsoft.com/office/drawing/2014/main" val="3583602026"/>
                    </a:ext>
                  </a:extLst>
                </a:gridCol>
              </a:tblGrid>
              <a:tr h="450923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CDS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66598391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Code push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803376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95840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Outer Join and Unions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284466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 Expressions like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027767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Analytic Adoption </a:t>
                      </a:r>
                      <a:r>
                        <a:rPr lang="en-US" sz="1800" dirty="0"/>
                        <a:t>(SAC, S/4HANA Embedded)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227899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Ready-to-use Content by 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4170030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Extensions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796804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OData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 (Manual – SEGW)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989798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Type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596778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Metadata Extension and 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5475370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Built-in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960088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7513439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Ready-made system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$session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1143134"/>
                  </a:ext>
                </a:extLst>
              </a:tr>
            </a:tbl>
          </a:graphicData>
        </a:graphic>
      </p:graphicFrame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33082" y="6517040"/>
            <a:ext cx="2910002" cy="31467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7420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Virtual Data Model ( VDM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7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bg1"/>
                </a:solidFill>
              </a:rPr>
              <a:t>Customers and Partners can develop on released VDM views</a:t>
            </a:r>
          </a:p>
          <a:p>
            <a:r>
              <a:rPr lang="de-DE" sz="1800" dirty="0">
                <a:solidFill>
                  <a:schemeClr val="bg1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External interfaces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Implemented as ABAP CDS views (core data services)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lvl="2"/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9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0" name="AutoShape 75"/>
            <p:cNvCxnSpPr>
              <a:cxnSpLocks noChangeShapeType="1"/>
              <a:endCxn id="9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4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5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6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8" name="Straight Arrow Connector 17"/>
          <p:cNvCxnSpPr>
            <a:stCxn id="19" idx="3"/>
            <a:endCxn id="21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" name="Straight Arrow Connector 22"/>
          <p:cNvCxnSpPr>
            <a:stCxn id="20" idx="3"/>
            <a:endCxn id="22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20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7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8" name="AutoShape 75"/>
            <p:cNvCxnSpPr>
              <a:cxnSpLocks noChangeShapeType="1"/>
              <a:endCxn id="27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76"/>
            <p:cNvCxnSpPr>
              <a:cxnSpLocks noChangeShapeType="1"/>
              <a:stCxn id="27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1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2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4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5" name="AutoShape 75"/>
            <p:cNvCxnSpPr>
              <a:cxnSpLocks noChangeShapeType="1"/>
              <a:endCxn id="34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76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7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8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9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VDM Layering Architecture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 to build/use CDS in S/4HANA</a:t>
            </a:r>
            <a:endParaRPr lang="en-US" sz="2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37298" y="776319"/>
            <a:ext cx="11390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Develop in a way that its </a:t>
            </a:r>
            <a:r>
              <a:rPr lang="en-US" sz="1800" dirty="0" smtClean="0">
                <a:solidFill>
                  <a:schemeClr val="bg1"/>
                </a:solidFill>
              </a:rPr>
              <a:t>sustainable.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Adopt industry </a:t>
            </a:r>
            <a:r>
              <a:rPr lang="en-US" sz="1800" dirty="0" smtClean="0">
                <a:solidFill>
                  <a:schemeClr val="bg1"/>
                </a:solidFill>
              </a:rPr>
              <a:t>standards.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Maintenance and handovers are </a:t>
            </a:r>
            <a:r>
              <a:rPr lang="en-US" sz="1800" dirty="0" smtClean="0">
                <a:solidFill>
                  <a:schemeClr val="bg1"/>
                </a:solidFill>
              </a:rPr>
              <a:t>easy.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VDM – Virtual Data Modeling, This is the concept we use to build CDS view using Layered Approach in SAP S/4HANA. VDM is an annotation and best practice.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follow the proper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nami-convension.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develop modular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way.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property annotations for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VDM.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view type depending on kind of data you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process.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84E6DA9-4E25-4DBC-8B10-BC34CEB66525}"/>
              </a:ext>
            </a:extLst>
          </p:cNvPr>
          <p:cNvSpPr/>
          <p:nvPr/>
        </p:nvSpPr>
        <p:spPr>
          <a:xfrm>
            <a:off x="4960259" y="3991326"/>
            <a:ext cx="2136531" cy="4396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VDM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D3347A3-3778-4973-84C5-C06DC6B7C94F}"/>
              </a:ext>
            </a:extLst>
          </p:cNvPr>
          <p:cNvSpPr/>
          <p:nvPr/>
        </p:nvSpPr>
        <p:spPr>
          <a:xfrm>
            <a:off x="4903108" y="4838380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Interface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I_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3160CFF-F4D7-44FA-A33B-E5D833CC775C}"/>
              </a:ext>
            </a:extLst>
          </p:cNvPr>
          <p:cNvSpPr/>
          <p:nvPr/>
        </p:nvSpPr>
        <p:spPr>
          <a:xfrm>
            <a:off x="8758537" y="4838381"/>
            <a:ext cx="2900433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Consumption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C_</a:t>
            </a:r>
          </a:p>
        </p:txBody>
      </p:sp>
      <p:cxnSp>
        <p:nvCxnSpPr>
          <p:cNvPr id="10" name="Connector: Elbow 6">
            <a:extLst>
              <a:ext uri="{FF2B5EF4-FFF2-40B4-BE49-F238E27FC236}">
                <a16:creationId xmlns="" xmlns:a16="http://schemas.microsoft.com/office/drawing/2014/main" id="{18E5F797-ECBC-42CF-9829-EF2C6B0CEF95}"/>
              </a:ext>
            </a:extLst>
          </p:cNvPr>
          <p:cNvCxnSpPr>
            <a:stCxn id="7" idx="2"/>
          </p:cNvCxnSpPr>
          <p:nvPr/>
        </p:nvCxnSpPr>
        <p:spPr>
          <a:xfrm rot="5400000">
            <a:off x="3560818" y="2357423"/>
            <a:ext cx="394188" cy="4541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0">
            <a:extLst>
              <a:ext uri="{FF2B5EF4-FFF2-40B4-BE49-F238E27FC236}">
                <a16:creationId xmlns="" xmlns:a16="http://schemas.microsoft.com/office/drawing/2014/main" id="{E983F010-3CC9-41FA-8551-60E576D641E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7914920" y="2544546"/>
            <a:ext cx="407439" cy="4180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="" xmlns:a16="http://schemas.microsoft.com/office/drawing/2014/main" id="{4C4C1E95-EAFC-41A2-B81D-9A083F940B5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824806" y="4634661"/>
            <a:ext cx="40743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C0550C0-E26C-4A80-84CD-4483ED5CFEB0}"/>
              </a:ext>
            </a:extLst>
          </p:cNvPr>
          <p:cNvSpPr/>
          <p:nvPr/>
        </p:nvSpPr>
        <p:spPr>
          <a:xfrm>
            <a:off x="3498721" y="5821128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Basic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C569F4B-907C-4848-8719-B35B4CCC37D5}"/>
              </a:ext>
            </a:extLst>
          </p:cNvPr>
          <p:cNvSpPr/>
          <p:nvPr/>
        </p:nvSpPr>
        <p:spPr>
          <a:xfrm>
            <a:off x="6469604" y="5821124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Composite</a:t>
            </a:r>
          </a:p>
        </p:txBody>
      </p:sp>
      <p:cxnSp>
        <p:nvCxnSpPr>
          <p:cNvPr id="16" name="Connector: Elbow 16">
            <a:extLst>
              <a:ext uri="{FF2B5EF4-FFF2-40B4-BE49-F238E27FC236}">
                <a16:creationId xmlns="" xmlns:a16="http://schemas.microsoft.com/office/drawing/2014/main" id="{BFC6D6BC-7CF3-4341-96B3-2449B786D23E}"/>
              </a:ext>
            </a:extLst>
          </p:cNvPr>
          <p:cNvCxnSpPr>
            <a:stCxn id="8" idx="2"/>
          </p:cNvCxnSpPr>
          <p:nvPr/>
        </p:nvCxnSpPr>
        <p:spPr>
          <a:xfrm rot="5400000">
            <a:off x="5082853" y="4848952"/>
            <a:ext cx="349575" cy="1541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9">
            <a:extLst>
              <a:ext uri="{FF2B5EF4-FFF2-40B4-BE49-F238E27FC236}">
                <a16:creationId xmlns="" xmlns:a16="http://schemas.microsoft.com/office/drawing/2014/main" id="{5E6E7E90-E5E5-4A19-A53C-73F4ADF8F564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6568296" y="4905276"/>
            <a:ext cx="349571" cy="1429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EF89728-C3C9-45C6-B5A1-1B9110DC6FC4}"/>
              </a:ext>
            </a:extLst>
          </p:cNvPr>
          <p:cNvSpPr/>
          <p:nvPr/>
        </p:nvSpPr>
        <p:spPr>
          <a:xfrm>
            <a:off x="361882" y="4838382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Private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P_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1E2C527-E43E-42AB-83EE-4D004999B6B3}"/>
              </a:ext>
            </a:extLst>
          </p:cNvPr>
          <p:cNvSpPr txBox="1"/>
          <p:nvPr/>
        </p:nvSpPr>
        <p:spPr>
          <a:xfrm>
            <a:off x="271732" y="5456958"/>
            <a:ext cx="282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Developed for usage </a:t>
            </a:r>
            <a:r>
              <a:rPr lang="en-US" sz="1800" dirty="0" smtClean="0">
                <a:solidFill>
                  <a:schemeClr val="bg1"/>
                </a:solidFill>
              </a:rPr>
              <a:t>within the </a:t>
            </a:r>
            <a:r>
              <a:rPr lang="en-US" sz="1800" dirty="0">
                <a:solidFill>
                  <a:schemeClr val="bg1"/>
                </a:solidFill>
              </a:rPr>
              <a:t>team, technically other should not </a:t>
            </a:r>
            <a:r>
              <a:rPr lang="en-US" sz="1800" dirty="0" smtClean="0">
                <a:solidFill>
                  <a:schemeClr val="bg1"/>
                </a:solidFill>
              </a:rPr>
              <a:t>use.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C24ED3-A83C-4E0B-9A27-3D1FB256EA40}"/>
              </a:ext>
            </a:extLst>
          </p:cNvPr>
          <p:cNvSpPr txBox="1"/>
          <p:nvPr/>
        </p:nvSpPr>
        <p:spPr>
          <a:xfrm>
            <a:off x="3174068" y="6387939"/>
            <a:ext cx="28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Pure master </a:t>
            </a:r>
            <a:r>
              <a:rPr lang="en-US" sz="1800" dirty="0" smtClean="0">
                <a:solidFill>
                  <a:schemeClr val="bg1"/>
                </a:solidFill>
              </a:rPr>
              <a:t>data I_Material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FB21A18-B1DD-45FA-83E9-E0E3B98110E9}"/>
              </a:ext>
            </a:extLst>
          </p:cNvPr>
          <p:cNvSpPr txBox="1"/>
          <p:nvPr/>
        </p:nvSpPr>
        <p:spPr>
          <a:xfrm>
            <a:off x="6254311" y="6227058"/>
            <a:ext cx="311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Combine Transaction and Master Data I_SalesorderItems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646EFE7-15C2-481B-940E-A9F433816C61}"/>
              </a:ext>
            </a:extLst>
          </p:cNvPr>
          <p:cNvSpPr txBox="1"/>
          <p:nvPr/>
        </p:nvSpPr>
        <p:spPr>
          <a:xfrm>
            <a:off x="8691768" y="5456958"/>
            <a:ext cx="31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Embedded, API, SAC, Fiori Apps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Type’s of VDM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</a:p>
        </p:txBody>
      </p:sp>
      <p:sp>
        <p:nvSpPr>
          <p:cNvPr id="9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Annotations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676"/>
          <a:stretch/>
        </p:blipFill>
        <p:spPr>
          <a:xfrm>
            <a:off x="7571152" y="1152417"/>
            <a:ext cx="4459743" cy="3646889"/>
          </a:xfrm>
          <a:prstGeom prst="rect">
            <a:avLst/>
          </a:prstGeom>
        </p:spPr>
      </p:pic>
      <p:sp>
        <p:nvSpPr>
          <p:cNvPr id="7" name="Line 5">
            <a:extLst>
              <a:ext uri="{FF2B5EF4-FFF2-40B4-BE49-F238E27FC236}">
                <a16:creationId xmlns:a16="http://schemas.microsoft.com/office/drawing/2014/main" xmlns="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xmlns="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xmlns="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C6FD269-B6A7-4413-A19E-282E5866CD44}"/>
              </a:ext>
            </a:extLst>
          </p:cNvPr>
          <p:cNvSpPr txBox="1"/>
          <p:nvPr/>
        </p:nvSpPr>
        <p:spPr>
          <a:xfrm>
            <a:off x="3841213" y="1152417"/>
            <a:ext cx="2678563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7379EAB-2F9D-4404-B51F-41979EA48742}"/>
              </a:ext>
            </a:extLst>
          </p:cNvPr>
          <p:cNvSpPr txBox="1"/>
          <p:nvPr/>
        </p:nvSpPr>
        <p:spPr>
          <a:xfrm>
            <a:off x="4890349" y="2291749"/>
            <a:ext cx="1992721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CC4C257-091D-4248-A4A3-EE6F38F26134}"/>
              </a:ext>
            </a:extLst>
          </p:cNvPr>
          <p:cNvSpPr txBox="1"/>
          <p:nvPr/>
        </p:nvSpPr>
        <p:spPr>
          <a:xfrm>
            <a:off x="5886711" y="3472590"/>
            <a:ext cx="163804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93B240F-3299-495C-9F77-38EB1097199E}"/>
              </a:ext>
            </a:extLst>
          </p:cNvPr>
          <p:cNvSpPr txBox="1"/>
          <p:nvPr/>
        </p:nvSpPr>
        <p:spPr>
          <a:xfrm>
            <a:off x="4821898" y="4860242"/>
            <a:ext cx="21844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E1393B5-D7F4-4549-B678-CBEDF5BDB5AE}"/>
              </a:ext>
            </a:extLst>
          </p:cNvPr>
          <p:cNvSpPr txBox="1"/>
          <p:nvPr/>
        </p:nvSpPr>
        <p:spPr>
          <a:xfrm>
            <a:off x="3678897" y="5776962"/>
            <a:ext cx="171068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xmlns="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xmlns="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xmlns="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Category Annotations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99793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64757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Annotate the data category as follows: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Plain transaction data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Transaction data containing all relevant fields for data aggregation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Business documents, configuration and master data including keys and attributes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Language-dependent texts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Hierarchies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9320</TotalTime>
  <Words>737</Words>
  <Application>Microsoft Office PowerPoint</Application>
  <PresentationFormat>Custom</PresentationFormat>
  <Paragraphs>201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 Unicode MS</vt:lpstr>
      <vt:lpstr>Arial</vt:lpstr>
      <vt:lpstr>Arial Black</vt:lpstr>
      <vt:lpstr>Arial Bold</vt:lpstr>
      <vt:lpstr>Benton Sans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13</vt:lpstr>
      <vt:lpstr>Comparison of CDS v/s DDIC Views</vt:lpstr>
      <vt:lpstr>Virtual Data Model ( VDM )</vt:lpstr>
      <vt:lpstr>VDM Layering Architecture</vt:lpstr>
      <vt:lpstr>Best Practice to build/use CDS in S/4HANA</vt:lpstr>
      <vt:lpstr>Type’s of VDM View</vt:lpstr>
      <vt:lpstr>Annotations</vt:lpstr>
      <vt:lpstr>Data Category Annotations</vt:lpstr>
      <vt:lpstr>Consume CDS by Analytical Tools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2021-11-10T04:55:16Z</dcterms:modified>
</cp:coreProperties>
</file>